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4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5FF391D-A945-4FAD-8CC6-927B58D714A9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E6562AF4-2FE9-40EC-9E25-B5A30BA4F8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729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249D56F2-EC55-4077-9903-E0252FE70648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EC73C8E3-853F-47CA-AE2E-7199EA79B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92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0625" y="1252538"/>
            <a:ext cx="4506913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83356"/>
            <a:endParaRPr lang="en-US" dirty="0" smtClean="0">
              <a:latin typeface="Meiryo UI" pitchFamily="34" charset="-128"/>
              <a:ea typeface="Meiryo UI" pitchFamily="34" charset="-128"/>
              <a:cs typeface="Meiryo UI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064"/>
            <a:fld id="{649C13A5-511F-4D4F-B778-6AB878583413}" type="slidenum">
              <a:rPr kumimoji="0" lang="en-US">
                <a:solidFill>
                  <a:prstClr val="black"/>
                </a:solidFill>
                <a:latin typeface="Calibri"/>
              </a:rPr>
              <a:pPr defTabSz="966064"/>
              <a:t>1</a:t>
            </a:fld>
            <a:endParaRPr kumimoji="0"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950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6"/>
          <p:cNvSpPr/>
          <p:nvPr userDrawn="1"/>
        </p:nvSpPr>
        <p:spPr>
          <a:xfrm>
            <a:off x="188119" y="1894284"/>
            <a:ext cx="8955881" cy="3256992"/>
          </a:xfrm>
          <a:prstGeom prst="rect">
            <a:avLst/>
          </a:prstGeom>
          <a:ln>
            <a:noFill/>
          </a:ln>
          <a:effectLst>
            <a:outerShdw blurRad="190500" dist="63500" dir="15600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10" name="Hexagon 9"/>
          <p:cNvSpPr/>
          <p:nvPr userDrawn="1"/>
        </p:nvSpPr>
        <p:spPr>
          <a:xfrm rot="16200000">
            <a:off x="-918482" y="2799526"/>
            <a:ext cx="3260786" cy="1440148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8 h 798091"/>
              <a:gd name="connsiteX1" fmla="*/ 1514046 w 1583473"/>
              <a:gd name="connsiteY1" fmla="*/ 19245 h 798091"/>
              <a:gd name="connsiteX2" fmla="*/ 1583473 w 1583473"/>
              <a:gd name="connsiteY2" fmla="*/ 123442 h 798091"/>
              <a:gd name="connsiteX3" fmla="*/ 1246149 w 1583473"/>
              <a:gd name="connsiteY3" fmla="*/ 798091 h 798091"/>
              <a:gd name="connsiteX4" fmla="*/ 337325 w 1583473"/>
              <a:gd name="connsiteY4" fmla="*/ 798091 h 798091"/>
              <a:gd name="connsiteX5" fmla="*/ 0 w 1583473"/>
              <a:gd name="connsiteY5" fmla="*/ 123442 h 798091"/>
              <a:gd name="connsiteX6" fmla="*/ 68425 w 1583473"/>
              <a:gd name="connsiteY6" fmla="*/ 8 h 798091"/>
              <a:gd name="connsiteX0" fmla="*/ 70887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70887 w 1583473"/>
              <a:gd name="connsiteY6" fmla="*/ 11 h 781426"/>
              <a:gd name="connsiteX0" fmla="*/ 56108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56108 w 1583473"/>
              <a:gd name="connsiteY6" fmla="*/ 11 h 781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781426">
                <a:moveTo>
                  <a:pt x="56108" y="11"/>
                </a:moveTo>
                <a:lnTo>
                  <a:pt x="1514046" y="2580"/>
                </a:lnTo>
                <a:cubicBezTo>
                  <a:pt x="1557920" y="63471"/>
                  <a:pt x="1538137" y="40783"/>
                  <a:pt x="1583473" y="106777"/>
                </a:cubicBezTo>
                <a:lnTo>
                  <a:pt x="1246149" y="781426"/>
                </a:lnTo>
                <a:lnTo>
                  <a:pt x="337325" y="781426"/>
                </a:lnTo>
                <a:lnTo>
                  <a:pt x="0" y="106777"/>
                </a:lnTo>
                <a:cubicBezTo>
                  <a:pt x="25734" y="62458"/>
                  <a:pt x="54185" y="-914"/>
                  <a:pt x="56108" y="11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0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80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13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6907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48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0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5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38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44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02394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10" name="Hexagon 9"/>
          <p:cNvSpPr/>
          <p:nvPr userDrawn="1"/>
        </p:nvSpPr>
        <p:spPr>
          <a:xfrm rot="16200000">
            <a:off x="-344873" y="336612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084" y="1613142"/>
            <a:ext cx="8664497" cy="4943777"/>
          </a:xfrm>
        </p:spPr>
        <p:txBody>
          <a:bodyPr/>
          <a:lstStyle>
            <a:lvl1pPr marL="257175" indent="-257175">
              <a:buFontTx/>
              <a:buBlip>
                <a:blip/>
              </a:buBlip>
              <a:defRPr/>
            </a:lvl1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759126" y="163128"/>
            <a:ext cx="823990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7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8"/>
          <p:cNvSpPr/>
          <p:nvPr userDrawn="1"/>
        </p:nvSpPr>
        <p:spPr>
          <a:xfrm>
            <a:off x="102394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8" name="Hexagon 9"/>
          <p:cNvSpPr/>
          <p:nvPr userDrawn="1"/>
        </p:nvSpPr>
        <p:spPr>
          <a:xfrm rot="16200000">
            <a:off x="-344873" y="336612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4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6"/>
          <p:cNvSpPr/>
          <p:nvPr userDrawn="1"/>
        </p:nvSpPr>
        <p:spPr>
          <a:xfrm>
            <a:off x="0" y="3623310"/>
            <a:ext cx="9144000" cy="2140198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10" name="Hexagon 9"/>
          <p:cNvSpPr/>
          <p:nvPr userDrawn="1"/>
        </p:nvSpPr>
        <p:spPr>
          <a:xfrm rot="16200000">
            <a:off x="-1051350" y="3854276"/>
            <a:ext cx="3739658" cy="1669909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8 h 798091"/>
              <a:gd name="connsiteX1" fmla="*/ 1514046 w 1583473"/>
              <a:gd name="connsiteY1" fmla="*/ 19245 h 798091"/>
              <a:gd name="connsiteX2" fmla="*/ 1583473 w 1583473"/>
              <a:gd name="connsiteY2" fmla="*/ 123442 h 798091"/>
              <a:gd name="connsiteX3" fmla="*/ 1246149 w 1583473"/>
              <a:gd name="connsiteY3" fmla="*/ 798091 h 798091"/>
              <a:gd name="connsiteX4" fmla="*/ 337325 w 1583473"/>
              <a:gd name="connsiteY4" fmla="*/ 798091 h 798091"/>
              <a:gd name="connsiteX5" fmla="*/ 0 w 1583473"/>
              <a:gd name="connsiteY5" fmla="*/ 123442 h 798091"/>
              <a:gd name="connsiteX6" fmla="*/ 68425 w 1583473"/>
              <a:gd name="connsiteY6" fmla="*/ 8 h 798091"/>
              <a:gd name="connsiteX0" fmla="*/ 70887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70887 w 1583473"/>
              <a:gd name="connsiteY6" fmla="*/ 11 h 781426"/>
              <a:gd name="connsiteX0" fmla="*/ 56108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56108 w 1583473"/>
              <a:gd name="connsiteY6" fmla="*/ 11 h 781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781426">
                <a:moveTo>
                  <a:pt x="56108" y="11"/>
                </a:moveTo>
                <a:lnTo>
                  <a:pt x="1514046" y="2580"/>
                </a:lnTo>
                <a:cubicBezTo>
                  <a:pt x="1557920" y="63471"/>
                  <a:pt x="1538137" y="40783"/>
                  <a:pt x="1583473" y="106777"/>
                </a:cubicBezTo>
                <a:lnTo>
                  <a:pt x="1246149" y="781426"/>
                </a:lnTo>
                <a:lnTo>
                  <a:pt x="337325" y="781426"/>
                </a:lnTo>
                <a:lnTo>
                  <a:pt x="0" y="106777"/>
                </a:lnTo>
                <a:cubicBezTo>
                  <a:pt x="25734" y="62458"/>
                  <a:pt x="54185" y="-914"/>
                  <a:pt x="56108" y="11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3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25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11"/>
          <p:cNvSpPr/>
          <p:nvPr userDrawn="1"/>
        </p:nvSpPr>
        <p:spPr>
          <a:xfrm>
            <a:off x="102394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11" name="Hexagon 9"/>
          <p:cNvSpPr/>
          <p:nvPr userDrawn="1"/>
        </p:nvSpPr>
        <p:spPr>
          <a:xfrm rot="16200000">
            <a:off x="-344873" y="336612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37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/>
          <p:nvPr userDrawn="1"/>
        </p:nvSpPr>
        <p:spPr>
          <a:xfrm>
            <a:off x="102394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  <p:sp>
        <p:nvSpPr>
          <p:cNvPr id="7" name="Hexagon 9"/>
          <p:cNvSpPr/>
          <p:nvPr userDrawn="1"/>
        </p:nvSpPr>
        <p:spPr>
          <a:xfrm rot="16200000">
            <a:off x="-344873" y="336612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50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75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"/>
            <a:ext cx="9144000" cy="234175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8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43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D067-4ADC-4E44-A8E1-EC6D134DA828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7F96F-1D34-4AD8-A324-DDD9B7126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5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  <p:sldLayoutId id="2147483878" r:id="rId13"/>
    <p:sldLayoutId id="2147483879" r:id="rId14"/>
    <p:sldLayoutId id="2147483880" r:id="rId15"/>
    <p:sldLayoutId id="2147483881" r:id="rId16"/>
    <p:sldLayoutId id="2147483882" r:id="rId17"/>
    <p:sldLayoutId id="2147483672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  <a:t>港区立港南小学校</a:t>
            </a:r>
            <a: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  <a:t/>
            </a:r>
            <a:br>
              <a:rPr lang="en-US" altLang="ja-JP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</a:b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  <a:t>学校説明会</a:t>
            </a:r>
            <a:r>
              <a: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  <a:t/>
            </a:r>
            <a:br>
              <a:rPr lang="en-US" altLang="ja-JP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</a:br>
            <a:r>
              <a:rPr lang="ja-JP" alt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  <a:t>教務</a:t>
            </a:r>
            <a:r>
              <a:rPr lang="ja-JP" alt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itchFamily="34" charset="-128"/>
                <a:ea typeface="Meiryo UI" pitchFamily="34" charset="-128"/>
                <a:cs typeface="Meiryo UI" pitchFamily="34" charset="-128"/>
              </a:rPr>
              <a:t>より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itchFamily="34" charset="-128"/>
              <a:ea typeface="Meiryo UI" pitchFamily="34" charset="-128"/>
              <a:cs typeface="Meiryo UI" pitchFamily="34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3600" dirty="0" smtClean="0"/>
              <a:t>令和４年１１月</a:t>
            </a:r>
            <a:r>
              <a:rPr lang="ja-JP" altLang="en-US" sz="3600" dirty="0"/>
              <a:t>６</a:t>
            </a:r>
            <a:r>
              <a:rPr kumimoji="1" lang="ja-JP" altLang="en-US" sz="3600" dirty="0" smtClean="0"/>
              <a:t>日（日）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7054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/>
          <p:cNvSpPr txBox="1">
            <a:spLocks/>
          </p:cNvSpPr>
          <p:nvPr/>
        </p:nvSpPr>
        <p:spPr>
          <a:xfrm>
            <a:off x="1398947" y="3064414"/>
            <a:ext cx="6278562" cy="877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お子様</a:t>
            </a:r>
            <a:r>
              <a:rPr lang="ja-JP" altLang="en-US" sz="44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の入学をお待ちしています。</a:t>
            </a:r>
            <a:endParaRPr lang="ja-JP" altLang="en-US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217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6542" y="573424"/>
            <a:ext cx="7955280" cy="659631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2"/>
          </p:nvPr>
        </p:nvSpPr>
        <p:spPr>
          <a:xfrm>
            <a:off x="569422" y="1233055"/>
            <a:ext cx="7772400" cy="3810816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/>
              <a:t>〇就学時健診について</a:t>
            </a:r>
            <a:endParaRPr kumimoji="1" lang="en-US" altLang="ja-JP" sz="4400" dirty="0" smtClean="0"/>
          </a:p>
          <a:p>
            <a:r>
              <a:rPr lang="ja-JP" altLang="en-US" sz="4400" dirty="0" smtClean="0"/>
              <a:t>〇新１年生保護者会</a:t>
            </a:r>
            <a:endParaRPr lang="en-US" altLang="ja-JP" sz="4400" dirty="0" smtClean="0"/>
          </a:p>
          <a:p>
            <a:r>
              <a:rPr kumimoji="1" lang="ja-JP" altLang="en-US" sz="4400" dirty="0" smtClean="0"/>
              <a:t>〇１年生の生活について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12265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 idx="4294967295"/>
          </p:nvPr>
        </p:nvSpPr>
        <p:spPr>
          <a:xfrm>
            <a:off x="2895599" y="442767"/>
            <a:ext cx="5320146" cy="879475"/>
          </a:xfrm>
        </p:spPr>
        <p:txBody>
          <a:bodyPr>
            <a:noAutofit/>
          </a:bodyPr>
          <a:lstStyle/>
          <a:p>
            <a:r>
              <a:rPr kumimoji="1" lang="ja-JP" altLang="en-US" sz="4400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就学時</a:t>
            </a:r>
            <a:r>
              <a:rPr lang="ja-JP" altLang="en-US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健康診断</a:t>
            </a:r>
            <a:endParaRPr kumimoji="1" lang="ja-JP" altLang="en-US" sz="4400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idx="4294967295"/>
          </p:nvPr>
        </p:nvSpPr>
        <p:spPr>
          <a:xfrm>
            <a:off x="413905" y="1882486"/>
            <a:ext cx="8591550" cy="4838700"/>
          </a:xfrm>
        </p:spPr>
        <p:txBody>
          <a:bodyPr>
            <a:normAutofit lnSpcReduction="10000"/>
          </a:bodyPr>
          <a:lstStyle/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日時　　　　　１１月１６日（水）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受付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時間　　１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：５０～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１３：３０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持ち物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①「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就学時健康診断通知書」</a:t>
            </a:r>
          </a:p>
          <a:p>
            <a:pPr marL="0" indent="0">
              <a:buNone/>
            </a:pP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② 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</a:rPr>
              <a:t>「調査票・就学時健康診断票・結果のお知らせ」</a:t>
            </a:r>
            <a:endParaRPr lang="ja-JP" altLang="en-US" sz="3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③「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上履き」</a:t>
            </a:r>
          </a:p>
          <a:p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719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タイトル 2"/>
          <p:cNvSpPr>
            <a:spLocks noGrp="1"/>
          </p:cNvSpPr>
          <p:nvPr>
            <p:ph type="title" idx="4294967295"/>
          </p:nvPr>
        </p:nvSpPr>
        <p:spPr>
          <a:xfrm>
            <a:off x="1721750" y="685861"/>
            <a:ext cx="7104062" cy="879475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4000" dirty="0" smtClean="0">
                <a:ln w="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就学時健診</a:t>
            </a:r>
            <a:r>
              <a:rPr lang="ja-JP" altLang="en-US" dirty="0">
                <a:ln w="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dirty="0" smtClean="0">
                <a:ln w="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順路</a:t>
            </a:r>
            <a:endParaRPr kumimoji="1" lang="ja-JP" altLang="en-US" sz="4000" dirty="0">
              <a:ln w="0"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フリーフォーム 3"/>
          <p:cNvSpPr/>
          <p:nvPr/>
        </p:nvSpPr>
        <p:spPr>
          <a:xfrm>
            <a:off x="3386288" y="1934352"/>
            <a:ext cx="1440000" cy="1080000"/>
          </a:xfrm>
          <a:custGeom>
            <a:avLst/>
            <a:gdLst>
              <a:gd name="connsiteX0" fmla="*/ 0 w 1100057"/>
              <a:gd name="connsiteY0" fmla="*/ 0 h 660034"/>
              <a:gd name="connsiteX1" fmla="*/ 1100057 w 1100057"/>
              <a:gd name="connsiteY1" fmla="*/ 0 h 660034"/>
              <a:gd name="connsiteX2" fmla="*/ 1100057 w 1100057"/>
              <a:gd name="connsiteY2" fmla="*/ 660034 h 660034"/>
              <a:gd name="connsiteX3" fmla="*/ 0 w 1100057"/>
              <a:gd name="connsiteY3" fmla="*/ 660034 h 660034"/>
              <a:gd name="connsiteX4" fmla="*/ 0 w 1100057"/>
              <a:gd name="connsiteY4" fmla="*/ 0 h 660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057" h="660034">
                <a:moveTo>
                  <a:pt x="0" y="0"/>
                </a:moveTo>
                <a:lnTo>
                  <a:pt x="1100057" y="0"/>
                </a:lnTo>
                <a:lnTo>
                  <a:pt x="1100057" y="660034"/>
                </a:lnTo>
                <a:lnTo>
                  <a:pt x="0" y="66003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400" kern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健康診断</a:t>
            </a:r>
            <a:endParaRPr kumimoji="1" lang="ja-JP" altLang="en-US" sz="24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フリーフォーム 4"/>
          <p:cNvSpPr/>
          <p:nvPr/>
        </p:nvSpPr>
        <p:spPr>
          <a:xfrm>
            <a:off x="5288882" y="1921518"/>
            <a:ext cx="1440000" cy="1080000"/>
          </a:xfrm>
          <a:custGeom>
            <a:avLst/>
            <a:gdLst>
              <a:gd name="connsiteX0" fmla="*/ 0 w 1100057"/>
              <a:gd name="connsiteY0" fmla="*/ 0 h 660034"/>
              <a:gd name="connsiteX1" fmla="*/ 1100057 w 1100057"/>
              <a:gd name="connsiteY1" fmla="*/ 0 h 660034"/>
              <a:gd name="connsiteX2" fmla="*/ 1100057 w 1100057"/>
              <a:gd name="connsiteY2" fmla="*/ 660034 h 660034"/>
              <a:gd name="connsiteX3" fmla="*/ 0 w 1100057"/>
              <a:gd name="connsiteY3" fmla="*/ 660034 h 660034"/>
              <a:gd name="connsiteX4" fmla="*/ 0 w 1100057"/>
              <a:gd name="connsiteY4" fmla="*/ 0 h 660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057" h="660034">
                <a:moveTo>
                  <a:pt x="0" y="0"/>
                </a:moveTo>
                <a:lnTo>
                  <a:pt x="1100057" y="0"/>
                </a:lnTo>
                <a:lnTo>
                  <a:pt x="1100057" y="660034"/>
                </a:lnTo>
                <a:lnTo>
                  <a:pt x="0" y="66003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ts val="400"/>
              </a:lnSpc>
              <a:spcBef>
                <a:spcPct val="0"/>
              </a:spcBef>
              <a:spcAft>
                <a:spcPct val="35000"/>
              </a:spcAft>
            </a:pPr>
            <a:endParaRPr kumimoji="1" lang="ja-JP" altLang="en-US" sz="2800" kern="1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lvl="0" algn="ctr" defTabSz="1244600">
              <a:lnSpc>
                <a:spcPts val="14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800" kern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子ども</a:t>
            </a:r>
          </a:p>
          <a:p>
            <a:pPr lvl="0" algn="ctr" defTabSz="1244600">
              <a:lnSpc>
                <a:spcPts val="14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800" kern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面談</a:t>
            </a:r>
            <a:endParaRPr kumimoji="1" lang="ja-JP" altLang="en-US" sz="28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フリーフォーム 5"/>
          <p:cNvSpPr/>
          <p:nvPr/>
        </p:nvSpPr>
        <p:spPr>
          <a:xfrm>
            <a:off x="3366471" y="5125112"/>
            <a:ext cx="1440000" cy="1096363"/>
          </a:xfrm>
          <a:custGeom>
            <a:avLst/>
            <a:gdLst>
              <a:gd name="connsiteX0" fmla="*/ 0 w 1100057"/>
              <a:gd name="connsiteY0" fmla="*/ 0 h 660034"/>
              <a:gd name="connsiteX1" fmla="*/ 1100057 w 1100057"/>
              <a:gd name="connsiteY1" fmla="*/ 0 h 660034"/>
              <a:gd name="connsiteX2" fmla="*/ 1100057 w 1100057"/>
              <a:gd name="connsiteY2" fmla="*/ 660034 h 660034"/>
              <a:gd name="connsiteX3" fmla="*/ 0 w 1100057"/>
              <a:gd name="connsiteY3" fmla="*/ 660034 h 660034"/>
              <a:gd name="connsiteX4" fmla="*/ 0 w 1100057"/>
              <a:gd name="connsiteY4" fmla="*/ 0 h 660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057" h="660034">
                <a:moveTo>
                  <a:pt x="0" y="0"/>
                </a:moveTo>
                <a:lnTo>
                  <a:pt x="1100057" y="0"/>
                </a:lnTo>
                <a:lnTo>
                  <a:pt x="1100057" y="660034"/>
                </a:lnTo>
                <a:lnTo>
                  <a:pt x="0" y="66003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ts val="400"/>
              </a:lnSpc>
              <a:spcBef>
                <a:spcPct val="0"/>
              </a:spcBef>
              <a:spcAft>
                <a:spcPct val="35000"/>
              </a:spcAft>
            </a:pPr>
            <a:endParaRPr kumimoji="1" lang="ja-JP" altLang="en-US" sz="2800" kern="1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lvl="0" algn="ctr" defTabSz="1244600">
              <a:lnSpc>
                <a:spcPts val="14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800" kern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子ども</a:t>
            </a:r>
          </a:p>
          <a:p>
            <a:pPr lvl="0" algn="ctr" defTabSz="1244600">
              <a:lnSpc>
                <a:spcPts val="14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800" kern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面談</a:t>
            </a:r>
            <a:endParaRPr kumimoji="1" lang="ja-JP" altLang="en-US" sz="28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フリーフォーム 7"/>
          <p:cNvSpPr/>
          <p:nvPr/>
        </p:nvSpPr>
        <p:spPr>
          <a:xfrm>
            <a:off x="5315280" y="5125112"/>
            <a:ext cx="1440000" cy="1080000"/>
          </a:xfrm>
          <a:custGeom>
            <a:avLst/>
            <a:gdLst>
              <a:gd name="connsiteX0" fmla="*/ 0 w 1100057"/>
              <a:gd name="connsiteY0" fmla="*/ 0 h 660034"/>
              <a:gd name="connsiteX1" fmla="*/ 1100057 w 1100057"/>
              <a:gd name="connsiteY1" fmla="*/ 0 h 660034"/>
              <a:gd name="connsiteX2" fmla="*/ 1100057 w 1100057"/>
              <a:gd name="connsiteY2" fmla="*/ 660034 h 660034"/>
              <a:gd name="connsiteX3" fmla="*/ 0 w 1100057"/>
              <a:gd name="connsiteY3" fmla="*/ 660034 h 660034"/>
              <a:gd name="connsiteX4" fmla="*/ 0 w 1100057"/>
              <a:gd name="connsiteY4" fmla="*/ 0 h 660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057" h="660034">
                <a:moveTo>
                  <a:pt x="0" y="0"/>
                </a:moveTo>
                <a:lnTo>
                  <a:pt x="1100057" y="0"/>
                </a:lnTo>
                <a:lnTo>
                  <a:pt x="1100057" y="660034"/>
                </a:lnTo>
                <a:lnTo>
                  <a:pt x="0" y="66003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400" kern="1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健康診断</a:t>
            </a:r>
            <a:endParaRPr kumimoji="1" lang="ja-JP" altLang="en-US" sz="24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7229447" y="3545264"/>
            <a:ext cx="1055571" cy="1080000"/>
          </a:xfrm>
          <a:custGeom>
            <a:avLst/>
            <a:gdLst>
              <a:gd name="connsiteX0" fmla="*/ 0 w 1100057"/>
              <a:gd name="connsiteY0" fmla="*/ 0 h 660034"/>
              <a:gd name="connsiteX1" fmla="*/ 1100057 w 1100057"/>
              <a:gd name="connsiteY1" fmla="*/ 0 h 660034"/>
              <a:gd name="connsiteX2" fmla="*/ 1100057 w 1100057"/>
              <a:gd name="connsiteY2" fmla="*/ 660034 h 660034"/>
              <a:gd name="connsiteX3" fmla="*/ 0 w 1100057"/>
              <a:gd name="connsiteY3" fmla="*/ 660034 h 660034"/>
              <a:gd name="connsiteX4" fmla="*/ 0 w 1100057"/>
              <a:gd name="connsiteY4" fmla="*/ 0 h 660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057" h="660034">
                <a:moveTo>
                  <a:pt x="0" y="0"/>
                </a:moveTo>
                <a:lnTo>
                  <a:pt x="1100057" y="0"/>
                </a:lnTo>
                <a:lnTo>
                  <a:pt x="1100057" y="660034"/>
                </a:lnTo>
                <a:lnTo>
                  <a:pt x="0" y="66003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800" kern="1200" dirty="0" smtClean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親子</a:t>
            </a:r>
            <a:endParaRPr kumimoji="1" lang="en-US" altLang="ja-JP" sz="2800" kern="1200" dirty="0" smtClean="0">
              <a:ln w="0"/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2800" kern="1200" dirty="0" smtClean="0">
                <a:ln w="0"/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面談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1437481" y="1934352"/>
            <a:ext cx="1440000" cy="1080000"/>
            <a:chOff x="423208" y="571"/>
            <a:chExt cx="1466612" cy="879967"/>
          </a:xfrm>
          <a:solidFill>
            <a:schemeClr val="accent5"/>
          </a:solidFill>
        </p:grpSpPr>
        <p:sp>
          <p:nvSpPr>
            <p:cNvPr id="15" name="正方形/長方形 14"/>
            <p:cNvSpPr/>
            <p:nvPr/>
          </p:nvSpPr>
          <p:spPr>
            <a:xfrm>
              <a:off x="423208" y="571"/>
              <a:ext cx="1466612" cy="87996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正方形/長方形 15"/>
            <p:cNvSpPr/>
            <p:nvPr/>
          </p:nvSpPr>
          <p:spPr>
            <a:xfrm>
              <a:off x="423208" y="571"/>
              <a:ext cx="1466612" cy="8799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443" tIns="111443" rIns="111443" bIns="111443" numCol="1" spcCol="1270" anchor="ctr" anchorCtr="0">
              <a:noAutofit/>
            </a:bodyPr>
            <a:lstStyle/>
            <a:p>
              <a:pPr algn="ctr" defTabSz="13001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925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受付</a:t>
              </a: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437481" y="5141475"/>
            <a:ext cx="1440000" cy="1080000"/>
            <a:chOff x="2036483" y="571"/>
            <a:chExt cx="1466612" cy="879967"/>
          </a:xfrm>
          <a:solidFill>
            <a:schemeClr val="accent5"/>
          </a:solidFill>
        </p:grpSpPr>
        <p:sp>
          <p:nvSpPr>
            <p:cNvPr id="13" name="正方形/長方形 12"/>
            <p:cNvSpPr/>
            <p:nvPr/>
          </p:nvSpPr>
          <p:spPr>
            <a:xfrm>
              <a:off x="2036483" y="571"/>
              <a:ext cx="1466612" cy="87996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正方形/長方形 13"/>
            <p:cNvSpPr/>
            <p:nvPr/>
          </p:nvSpPr>
          <p:spPr>
            <a:xfrm>
              <a:off x="2036483" y="571"/>
              <a:ext cx="1466612" cy="8799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1443" tIns="111443" rIns="111443" bIns="111443" numCol="1" spcCol="1270" anchor="ctr" anchorCtr="0">
              <a:noAutofit/>
            </a:bodyPr>
            <a:lstStyle/>
            <a:p>
              <a:pPr algn="ctr" defTabSz="13001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925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受付</a:t>
              </a: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199048" y="3562282"/>
            <a:ext cx="1522702" cy="1080000"/>
            <a:chOff x="1229846" y="2053829"/>
            <a:chExt cx="1466612" cy="879967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8" name="正方形/長方形 17"/>
            <p:cNvSpPr/>
            <p:nvPr/>
          </p:nvSpPr>
          <p:spPr>
            <a:xfrm>
              <a:off x="1229846" y="2053829"/>
              <a:ext cx="1466612" cy="87996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正方形/長方形 18"/>
            <p:cNvSpPr/>
            <p:nvPr/>
          </p:nvSpPr>
          <p:spPr>
            <a:xfrm>
              <a:off x="1229846" y="2053829"/>
              <a:ext cx="1466612" cy="8799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8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番号札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8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配布</a:t>
              </a:r>
            </a:p>
          </p:txBody>
        </p:sp>
      </p:grpSp>
      <p:sp>
        <p:nvSpPr>
          <p:cNvPr id="20" name="下矢印 19"/>
          <p:cNvSpPr/>
          <p:nvPr/>
        </p:nvSpPr>
        <p:spPr>
          <a:xfrm rot="16200000">
            <a:off x="2887838" y="2229935"/>
            <a:ext cx="488093" cy="508808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00" dirty="0">
              <a:solidFill>
                <a:prstClr val="white"/>
              </a:solidFill>
              <a:latin typeface="Constantia"/>
              <a:ea typeface="HGP明朝E" panose="02020900000000000000" pitchFamily="18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1721750" y="3014353"/>
            <a:ext cx="675512" cy="2127122"/>
            <a:chOff x="1721750" y="3014353"/>
            <a:chExt cx="675512" cy="2127122"/>
          </a:xfrm>
        </p:grpSpPr>
        <p:sp>
          <p:nvSpPr>
            <p:cNvPr id="22" name="左右矢印 21"/>
            <p:cNvSpPr/>
            <p:nvPr/>
          </p:nvSpPr>
          <p:spPr>
            <a:xfrm rot="5400000">
              <a:off x="1093920" y="3838132"/>
              <a:ext cx="2127122" cy="479563"/>
            </a:xfrm>
            <a:prstGeom prst="leftRightArrow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dirty="0">
                <a:solidFill>
                  <a:prstClr val="white"/>
                </a:solidFill>
                <a:latin typeface="Constantia"/>
                <a:ea typeface="HGP明朝E" panose="02020900000000000000" pitchFamily="18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1721750" y="3988903"/>
              <a:ext cx="439904" cy="192723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dirty="0">
                <a:solidFill>
                  <a:prstClr val="white"/>
                </a:solidFill>
                <a:latin typeface="Constantia"/>
                <a:ea typeface="HGP明朝E" panose="02020900000000000000" pitchFamily="18" charset="-128"/>
              </a:endParaRPr>
            </a:p>
          </p:txBody>
        </p:sp>
      </p:grpSp>
      <p:sp>
        <p:nvSpPr>
          <p:cNvPr id="30" name="下矢印 29"/>
          <p:cNvSpPr/>
          <p:nvPr/>
        </p:nvSpPr>
        <p:spPr>
          <a:xfrm rot="16200000">
            <a:off x="4816829" y="2219947"/>
            <a:ext cx="488093" cy="508808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00" dirty="0">
              <a:solidFill>
                <a:prstClr val="white"/>
              </a:solidFill>
              <a:latin typeface="Constantia"/>
              <a:ea typeface="HGP明朝E" panose="02020900000000000000" pitchFamily="18" charset="-128"/>
            </a:endParaRPr>
          </a:p>
        </p:txBody>
      </p:sp>
      <p:sp>
        <p:nvSpPr>
          <p:cNvPr id="31" name="下矢印 30"/>
          <p:cNvSpPr/>
          <p:nvPr/>
        </p:nvSpPr>
        <p:spPr>
          <a:xfrm rot="16200000">
            <a:off x="2890372" y="5427070"/>
            <a:ext cx="488093" cy="508808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00" dirty="0">
              <a:solidFill>
                <a:prstClr val="white"/>
              </a:solidFill>
              <a:latin typeface="Constantia"/>
              <a:ea typeface="HGP明朝E" panose="02020900000000000000" pitchFamily="18" charset="-128"/>
            </a:endParaRPr>
          </a:p>
        </p:txBody>
      </p:sp>
      <p:sp>
        <p:nvSpPr>
          <p:cNvPr id="32" name="下矢印 31"/>
          <p:cNvSpPr/>
          <p:nvPr/>
        </p:nvSpPr>
        <p:spPr>
          <a:xfrm rot="16200000">
            <a:off x="4816830" y="5418888"/>
            <a:ext cx="488093" cy="508808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00" dirty="0">
              <a:solidFill>
                <a:prstClr val="white"/>
              </a:solidFill>
              <a:latin typeface="Constantia"/>
              <a:ea typeface="HGP明朝E" panose="02020900000000000000" pitchFamily="18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 rot="5400000">
            <a:off x="5535457" y="3931114"/>
            <a:ext cx="2167415" cy="27223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00" dirty="0">
              <a:solidFill>
                <a:prstClr val="white"/>
              </a:solidFill>
              <a:latin typeface="Constantia"/>
              <a:ea typeface="HGP明朝E" panose="02020900000000000000" pitchFamily="18" charset="-128"/>
            </a:endParaRPr>
          </a:p>
        </p:txBody>
      </p:sp>
      <p:sp>
        <p:nvSpPr>
          <p:cNvPr id="36" name="下矢印 35"/>
          <p:cNvSpPr/>
          <p:nvPr/>
        </p:nvSpPr>
        <p:spPr>
          <a:xfrm rot="16200000">
            <a:off x="6612262" y="3704653"/>
            <a:ext cx="488093" cy="746519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00" dirty="0">
              <a:solidFill>
                <a:prstClr val="white"/>
              </a:solidFill>
              <a:latin typeface="Constantia"/>
              <a:ea typeface="HGP明朝E" panose="020209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8361402" y="3748339"/>
            <a:ext cx="553998" cy="707886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pPr algn="ctr"/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終了</a:t>
            </a:r>
            <a:endParaRPr lang="ja-JP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544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/>
          <p:cNvSpPr txBox="1">
            <a:spLocks/>
          </p:cNvSpPr>
          <p:nvPr/>
        </p:nvSpPr>
        <p:spPr>
          <a:xfrm>
            <a:off x="1319969" y="990661"/>
            <a:ext cx="7104062" cy="879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>
                <a:ln w="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就学時健康診断　お願い</a:t>
            </a:r>
            <a:endParaRPr lang="ja-JP" altLang="en-US" dirty="0">
              <a:ln w="0"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1"/>
          <p:cNvSpPr txBox="1">
            <a:spLocks/>
          </p:cNvSpPr>
          <p:nvPr/>
        </p:nvSpPr>
        <p:spPr>
          <a:xfrm>
            <a:off x="386196" y="2118013"/>
            <a:ext cx="8591550" cy="3977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①受付時間より早くに並ばないようにしてください。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②忘れ物のないようにしてください。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③感染症対策のため検温、マスクの着用をお願いします。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④当日、欠席される場合は副校長までご連絡ください。（０３－３４７４</a:t>
            </a:r>
            <a:r>
              <a:rPr lang="ja-JP" altLang="en-US" sz="32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１５０１）</a:t>
            </a:r>
          </a:p>
        </p:txBody>
      </p:sp>
    </p:spTree>
    <p:extLst>
      <p:ext uri="{BB962C8B-B14F-4D97-AF65-F5344CB8AC3E}">
        <p14:creationId xmlns:p14="http://schemas.microsoft.com/office/powerpoint/2010/main" val="123248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 idx="4294967295"/>
          </p:nvPr>
        </p:nvSpPr>
        <p:spPr>
          <a:xfrm>
            <a:off x="1745673" y="1068532"/>
            <a:ext cx="4447309" cy="677863"/>
          </a:xfrm>
        </p:spPr>
        <p:txBody>
          <a:bodyPr>
            <a:noAutofit/>
          </a:bodyPr>
          <a:lstStyle/>
          <a:p>
            <a:r>
              <a:rPr kumimoji="1" lang="ja-JP" altLang="en-US" sz="3600" dirty="0" smtClean="0">
                <a:ln w="0"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新１年生保護者会</a:t>
            </a:r>
            <a:endParaRPr kumimoji="1" lang="ja-JP" altLang="en-US" sz="3600" dirty="0">
              <a:ln w="0"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type="body" sz="half" idx="4294967295"/>
          </p:nvPr>
        </p:nvSpPr>
        <p:spPr>
          <a:xfrm>
            <a:off x="303213" y="2262621"/>
            <a:ext cx="8702242" cy="4429124"/>
          </a:xfrm>
        </p:spPr>
        <p:txBody>
          <a:bodyPr>
            <a:normAutofit fontScale="85000" lnSpcReduction="10000"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日時　　　　　２月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en-US" sz="240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日（火）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受付時間　　１３：３０～１３：５０</a:t>
            </a:r>
          </a:p>
          <a:p>
            <a:pPr>
              <a:lnSpc>
                <a:spcPts val="750"/>
              </a:lnSpc>
            </a:pPr>
            <a:endParaRPr kumimoji="1" lang="ja-JP" altLang="en-US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保護者会　　１４：００～１６：００</a:t>
            </a:r>
          </a:p>
          <a:p>
            <a:pPr>
              <a:lnSpc>
                <a:spcPts val="750"/>
              </a:lnSpc>
            </a:pPr>
            <a:endParaRPr kumimoji="1" lang="ja-JP" altLang="en-US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持ち物　 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就学通知書・学級編成カード・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自動払込利用申込書「お客様控え」</a:t>
            </a:r>
          </a:p>
          <a:p>
            <a:pPr marL="0" indent="0">
              <a:buNone/>
            </a:pP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上履き・筆記用具・外履きを入れる袋</a:t>
            </a:r>
          </a:p>
          <a:p>
            <a:pPr>
              <a:lnSpc>
                <a:spcPts val="750"/>
              </a:lnSpc>
            </a:pP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内容　　　 ＊入学までの準備・入学式・通学路等の詳細な連絡</a:t>
            </a:r>
          </a:p>
          <a:p>
            <a:pPr marL="0" indent="0">
              <a:buNone/>
            </a:pP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＊持ち物について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・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文房具は無地でシンプルなもの</a:t>
            </a:r>
          </a:p>
          <a:p>
            <a:pPr marL="0" indent="0">
              <a:buNone/>
            </a:pP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・購入をひかえるもの→ノート・連絡帳・クレヨン・色鉛筆・はさみ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074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 idx="4294967295"/>
          </p:nvPr>
        </p:nvSpPr>
        <p:spPr>
          <a:xfrm>
            <a:off x="2865438" y="438150"/>
            <a:ext cx="6278562" cy="877888"/>
          </a:xfrm>
        </p:spPr>
        <p:txBody>
          <a:bodyPr>
            <a:normAutofit fontScale="90000"/>
          </a:bodyPr>
          <a:lstStyle/>
          <a:p>
            <a:r>
              <a:rPr kumimoji="1" lang="ja-JP" altLang="en-US" sz="40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入学後の生活について（予定）</a:t>
            </a:r>
            <a:endParaRPr kumimoji="1" lang="ja-JP" altLang="en-US" sz="40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idx="4294967295"/>
          </p:nvPr>
        </p:nvSpPr>
        <p:spPr>
          <a:xfrm>
            <a:off x="399473" y="1472046"/>
            <a:ext cx="8564418" cy="5067300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下校時刻　</a:t>
            </a: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日（木）　 入学式</a:t>
            </a:r>
            <a:endParaRPr lang="en-US" altLang="ja-JP" sz="2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７日（金）　</a:t>
            </a:r>
            <a:endParaRPr lang="en-US" altLang="ja-JP" sz="2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９日（月）　</a:t>
            </a:r>
            <a:endParaRPr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１０日（火）　４時間授業・ならし給食</a:t>
            </a: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１２：１５頃下校</a:t>
            </a:r>
            <a:endParaRPr lang="en-US" altLang="ja-JP" sz="2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１１日（水）　</a:t>
            </a:r>
            <a:endParaRPr lang="en-US" altLang="ja-JP" sz="2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１２日（木）</a:t>
            </a:r>
            <a:endParaRPr lang="en-US" altLang="ja-JP" sz="2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１３日（金）　４時間授業・給食始め・１３：２０頃下校</a:t>
            </a:r>
            <a:endParaRPr lang="ja-JP" altLang="en-US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月中は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時間授業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学級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ごとにまとまって下校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marL="0" indent="0">
              <a:buNone/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＊感染症対策のため分散登校（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…8:15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8:25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右中かっこ 3"/>
          <p:cNvSpPr/>
          <p:nvPr/>
        </p:nvSpPr>
        <p:spPr>
          <a:xfrm>
            <a:off x="2481943" y="1943100"/>
            <a:ext cx="350837" cy="241662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12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 idx="4294967295"/>
          </p:nvPr>
        </p:nvSpPr>
        <p:spPr>
          <a:xfrm>
            <a:off x="2865438" y="590550"/>
            <a:ext cx="6278562" cy="877888"/>
          </a:xfrm>
        </p:spPr>
        <p:txBody>
          <a:bodyPr>
            <a:normAutofit fontScale="90000"/>
          </a:bodyPr>
          <a:lstStyle/>
          <a:p>
            <a:r>
              <a:rPr kumimoji="1" lang="ja-JP" altLang="en-US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入学後の生活　一週間の時程</a:t>
            </a:r>
            <a:endParaRPr kumimoji="1" lang="ja-JP" altLang="en-US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メモ 6"/>
          <p:cNvSpPr/>
          <p:nvPr/>
        </p:nvSpPr>
        <p:spPr>
          <a:xfrm>
            <a:off x="190379" y="1664107"/>
            <a:ext cx="3338476" cy="4639711"/>
          </a:xfrm>
          <a:prstGeom prst="foldedCorner">
            <a:avLst>
              <a:gd name="adj" fmla="val 743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rgbClr val="FF66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４月中は４時間授業</a:t>
            </a:r>
            <a:r>
              <a:rPr lang="ja-JP" altLang="en-US" sz="2000" b="1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srgbClr val="FF66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５月から５時間目がはじ　</a:t>
            </a:r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まります。</a:t>
            </a:r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srgbClr val="FF66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月曜日の５時間目は２学</a:t>
            </a:r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期からはじまります。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275" y="1329686"/>
            <a:ext cx="5559725" cy="552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46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 idx="4294967295"/>
          </p:nvPr>
        </p:nvSpPr>
        <p:spPr>
          <a:xfrm>
            <a:off x="2865438" y="234950"/>
            <a:ext cx="6278562" cy="877888"/>
          </a:xfrm>
        </p:spPr>
        <p:txBody>
          <a:bodyPr>
            <a:normAutofit/>
          </a:bodyPr>
          <a:lstStyle/>
          <a:p>
            <a:r>
              <a:rPr kumimoji="1" lang="ja-JP" altLang="en-US" sz="44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入学後の生活について</a:t>
            </a:r>
            <a:endParaRPr kumimoji="1" lang="ja-JP" altLang="en-US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idx="4294967295"/>
          </p:nvPr>
        </p:nvSpPr>
        <p:spPr>
          <a:xfrm>
            <a:off x="401638" y="1565275"/>
            <a:ext cx="8742362" cy="51260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放課後の生活について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〇自宅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に帰宅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→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自宅に帰宅後、遊びに行く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・遊ぶ場所、帰宅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時刻の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確認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〇放課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GO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→こうなん（学校正門上）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〇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港南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子ども中高生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プラザ（プラリバ）、五色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橋学童など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→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学童クラブ 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時まで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要事前申込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→ランドセル来館　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要事前申込</a:t>
            </a:r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年生保護者会で説明があります。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詳しくは直接学童へご連絡ください。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277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行機雲">
  <a:themeElements>
    <a:clrScheme name="飛行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行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行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TM04033937[[fn=飛行機雲]]</Template>
  <TotalTime>5408</TotalTime>
  <Words>597</Words>
  <Application>Microsoft Office PowerPoint</Application>
  <PresentationFormat>画面に合わせる (4:3)</PresentationFormat>
  <Paragraphs>82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3" baseType="lpstr">
      <vt:lpstr>HGPｺﾞｼｯｸE</vt:lpstr>
      <vt:lpstr>HGP創英角ｺﾞｼｯｸUB</vt:lpstr>
      <vt:lpstr>HGP明朝E</vt:lpstr>
      <vt:lpstr>HGS創英角ｺﾞｼｯｸUB</vt:lpstr>
      <vt:lpstr>HG丸ｺﾞｼｯｸM-PRO</vt:lpstr>
      <vt:lpstr>Meiryo UI</vt:lpstr>
      <vt:lpstr>ＭＳ Ｐゴシック</vt:lpstr>
      <vt:lpstr>游ゴシック</vt:lpstr>
      <vt:lpstr>Arial</vt:lpstr>
      <vt:lpstr>Calibri</vt:lpstr>
      <vt:lpstr>Century Gothic</vt:lpstr>
      <vt:lpstr>Constantia</vt:lpstr>
      <vt:lpstr>飛行機雲</vt:lpstr>
      <vt:lpstr>港区立港南小学校 学校説明会 教務より</vt:lpstr>
      <vt:lpstr>PowerPoint プレゼンテーション</vt:lpstr>
      <vt:lpstr>就学時健康診断</vt:lpstr>
      <vt:lpstr>就学時健診　順路</vt:lpstr>
      <vt:lpstr>PowerPoint プレゼンテーション</vt:lpstr>
      <vt:lpstr>新１年生保護者会</vt:lpstr>
      <vt:lpstr>入学後の生活について（予定）</vt:lpstr>
      <vt:lpstr>入学後の生活　一週間の時程</vt:lpstr>
      <vt:lpstr>入学後の生活について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教務より</dc:title>
  <dc:creator>Windows ユーザー</dc:creator>
  <cp:lastModifiedBy>萩原　和哉</cp:lastModifiedBy>
  <cp:revision>23</cp:revision>
  <cp:lastPrinted>2019-11-04T04:06:07Z</cp:lastPrinted>
  <dcterms:created xsi:type="dcterms:W3CDTF">2019-11-04T03:37:31Z</dcterms:created>
  <dcterms:modified xsi:type="dcterms:W3CDTF">2022-11-10T07:20:04Z</dcterms:modified>
</cp:coreProperties>
</file>